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4.xml" ContentType="application/inkml+xml"/>
  <Override PartName="/ppt/ink/ink85.xml" ContentType="application/inkml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ink/ink82.xml" ContentType="application/inkml+xml"/>
  <Override PartName="/ppt/ink/ink83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80.xml" ContentType="application/inkml+xml"/>
  <Override PartName="/ppt/ink/ink81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ink/ink79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6T14:06:53.05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072.07007"/>
      <inkml:brushProperty name="anchorY" value="-2941.42651"/>
      <inkml:brushProperty name="scaleFactor" value="0.5"/>
    </inkml:brush>
  </inkml:definitions>
  <inkml:trace contextRef="#ctx0" brushRef="#br0">1 0 24575,'0'0'0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6T14:06:55.62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088.07007"/>
      <inkml:brushProperty name="anchorY" value="-3957.42651"/>
      <inkml:brushProperty name="scaleFactor" value="0.5"/>
    </inkml:brush>
  </inkml:definitions>
  <inkml:trace contextRef="#ctx0" brushRef="#br0">0 0 24575,'0'0'0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6T14:07:00.34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104.06982"/>
      <inkml:brushProperty name="anchorY" value="-4973.42676"/>
      <inkml:brushProperty name="scaleFactor" value="0.5"/>
    </inkml:brush>
  </inkml:definitions>
  <inkml:trace contextRef="#ctx0" brushRef="#br0">0 0 24575,'0'0'0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6T14:07:00.88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120.06982"/>
      <inkml:brushProperty name="anchorY" value="-5989.42676"/>
      <inkml:brushProperty name="scaleFactor" value="0.5"/>
    </inkml:brush>
  </inkml:definitions>
  <inkml:trace contextRef="#ctx0" brushRef="#br0">0 1 24575,'0'0'0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6T14:07:09.25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136.06982"/>
      <inkml:brushProperty name="anchorY" value="-7005.42676"/>
      <inkml:brushProperty name="scaleFactor" value="0.5"/>
    </inkml:brush>
  </inkml:definitions>
  <inkml:trace contextRef="#ctx0" brushRef="#br0">0 1 24575,'0'0'0,"5"0"0,8 0 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6T14:07:13.98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7182.53613"/>
      <inkml:brushProperty name="anchorY" value="-8021.42676"/>
      <inkml:brushProperty name="scaleFactor" value="0.5"/>
    </inkml:brush>
  </inkml:definitions>
  <inkml:trace contextRef="#ctx0" brushRef="#br0">0 0 24575,'0'0'0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6T14:07:14.77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8198.53613"/>
      <inkml:brushProperty name="anchorY" value="-9037.42676"/>
      <inkml:brushProperty name="scaleFactor" value="0.5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B36F8-56A6-43E6-BDF0-B3CB2F000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243CFEC-88B5-45D0-8469-2711F705F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FB0FC0-137A-4C43-B690-CCF58204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15D265-6D6A-46B8-8FEB-A63B0DFD6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426B59-4707-47A0-8B54-058695CA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C1DC2-6F81-4554-AA71-401B659D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C1E4C0-1967-4E97-8A36-42FCEB84C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62F069-6017-4947-A440-F28A110E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025C29-96AE-4561-B27B-A3EDA9B1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B9CDA6-8A8C-47D9-9661-21AD68D5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0594F5-7D85-4B07-90F2-BA91AF9AF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5C1B20-941C-4AA7-B80A-17C1DC201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BE4FF7-8F72-4BC5-BAEF-F024A942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53F3CE-C34A-4FDB-BBC4-639CF2CC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F96356-5F17-4DCD-BB5D-84090C91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44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27DEC-5490-4BC1-98D1-E40ED0FC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E91C6F-7F99-4F80-AF33-594E410F8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AEA54E-B48C-4F73-85FB-714D87ED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86E41C-D287-4332-8CAE-92255134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773EC2-333F-4250-85C8-4CF459A2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92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78058-DFEC-471A-B52F-96DBF1B1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D2184E-EE08-4349-B838-FA350D6BA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625B4C-4AAE-469B-8634-411554ED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E00BA7-8E6F-48F3-A24F-C5A50806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03B5AC-4AC0-4AB7-BBE4-2A7958FD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322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4FA8D1-AB96-4EC8-B3F8-6B979CCE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4CA181-B68F-44F7-9740-F52D5470A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8F40F0-A7AE-43BE-8BC3-7A5DE5987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7F6424-A46A-48FD-A3B6-330BC8FF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E26626-4387-486A-ABBF-97B255B9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5685AA-8026-4819-8B60-64AC5E57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24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6682B-2C79-4AB7-AA7C-FC81BD7C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9BA8A0-F7BE-4BEE-ABA6-83E6A24B9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C9A968-21C5-4035-9114-4E894C54E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52BBD8-E7B5-49F4-BF6F-F337AE5C0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5099C5-8C27-4886-96AC-BB49DD408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FC37F80-D67D-4355-8F58-3EF54436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C4E6C-38E4-4DCD-B083-FF0FEF761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B7E6A20-5089-414E-89E5-8B5FF124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11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37D79-403C-481D-A31C-EA2411CD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16EF28-7617-48C4-8C1C-9E7B6480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4D0CDB-BF35-42A7-9B00-37D7DAC81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DC721A-5B18-4394-AF69-830C7C23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01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2F7DB3F-4AA9-4124-87EA-13E156373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770907-0F03-4F6A-93F7-4A1AD9CC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5CEDF9-0842-4F89-9CBC-6804543B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40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B7FA9-99B1-46C3-AA5F-B81C5657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F033D7-A4CF-4474-BAAA-41CE702B1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638AD3-9455-48D6-855C-DEC80053F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9E9126-57C0-47D9-AE62-3970E55F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2F0100-2AAC-4B26-B814-B56E8D4E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0BD497-5307-4423-BF67-1F89878F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03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E7FB3-AF3F-46B9-AB9D-23396ACA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6C6559-2381-4215-86C6-AAA25909B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90FA3A-9E4B-406B-8070-CBEE189A4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9C59D0-8C62-4CE3-9D00-8BEF78EC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204AA2-B7E6-4770-8100-97160BED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54F430-3E09-48B4-AFF8-DA8B5899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48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ixeden.deviantart.com/art/Free-Psd-Water-Bubbles-345283699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836843F-1DDD-408A-A014-CE80F2EC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F7AE82-503A-4FE4-BEE3-2B915523C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C715D2-6F3D-4133-9F6D-5BF3E33E3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7C0024-EE5A-4360-92DA-8981B8020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B3BAAA-026F-4F40-8D54-E24C1942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07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1.xml"/><Relationship Id="rId13" Type="http://schemas.openxmlformats.org/officeDocument/2006/relationships/image" Target="../media/image27.png"/><Relationship Id="rId3" Type="http://schemas.openxmlformats.org/officeDocument/2006/relationships/customXml" Target="../ink/ink79.xml"/><Relationship Id="rId12" Type="http://schemas.openxmlformats.org/officeDocument/2006/relationships/customXml" Target="../ink/ink83.xml"/><Relationship Id="rId17" Type="http://schemas.openxmlformats.org/officeDocument/2006/relationships/image" Target="../media/image29.png"/><Relationship Id="rId2" Type="http://schemas.openxmlformats.org/officeDocument/2006/relationships/image" Target="../media/image22.jpeg"/><Relationship Id="rId16" Type="http://schemas.openxmlformats.org/officeDocument/2006/relationships/customXml" Target="../ink/ink8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customXml" Target="../ink/ink80.xml"/><Relationship Id="rId15" Type="http://schemas.openxmlformats.org/officeDocument/2006/relationships/image" Target="../media/image28.png"/><Relationship Id="rId10" Type="http://schemas.openxmlformats.org/officeDocument/2006/relationships/customXml" Target="../ink/ink82.xml"/><Relationship Id="rId4" Type="http://schemas.openxmlformats.org/officeDocument/2006/relationships/image" Target="../media/image23.png"/><Relationship Id="rId9" Type="http://schemas.openxmlformats.org/officeDocument/2006/relationships/image" Target="../media/image25.png"/><Relationship Id="rId14" Type="http://schemas.openxmlformats.org/officeDocument/2006/relationships/customXml" Target="../ink/ink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Google Shape;4135;p1"/>
          <p:cNvSpPr txBox="1">
            <a:spLocks noGrp="1"/>
          </p:cNvSpPr>
          <p:nvPr>
            <p:ph type="ctrTitle"/>
          </p:nvPr>
        </p:nvSpPr>
        <p:spPr>
          <a:xfrm>
            <a:off x="1348820" y="408199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CERC PEDAGOGIC</a:t>
            </a:r>
            <a:b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Zona Dâmbu-Mureșen</a:t>
            </a:r>
            <a:r>
              <a:rPr lang="en-US"/>
              <a:t/>
            </a:r>
            <a:br>
              <a:rPr lang="en-US"/>
            </a:b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Grădinița cu Program Prelungit ,,Rândunica”</a:t>
            </a:r>
            <a:b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09.12.2021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30769"/>
              <a:buFont typeface="Times New Roman"/>
              <a:buNone/>
            </a:pPr>
            <a:r>
              <a:rPr lang="en-US" sz="2600" b="1">
                <a:latin typeface="Times New Roman"/>
                <a:ea typeface="Times New Roman"/>
                <a:cs typeface="Times New Roman"/>
                <a:sym typeface="Times New Roman"/>
              </a:rPr>
              <a:t>Prof.Înv.Preșcolar POP CAMELIA LOREDANA </a:t>
            </a:r>
            <a:endParaRPr sz="2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30769"/>
              <a:buFont typeface="Times New Roman"/>
              <a:buNone/>
            </a:pPr>
            <a:r>
              <a:rPr lang="en-US" sz="2600" b="1">
                <a:latin typeface="Times New Roman"/>
                <a:ea typeface="Times New Roman"/>
                <a:cs typeface="Times New Roman"/>
                <a:sym typeface="Times New Roman"/>
              </a:rPr>
              <a:t>              Prof.Înv.Preșc.SZEKELY GEORGETA</a:t>
            </a:r>
            <a:endParaRPr sz="2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30769"/>
              <a:buFont typeface="Times New Roman"/>
              <a:buNone/>
            </a:pPr>
            <a:r>
              <a:rPr lang="en-US" sz="2600" b="1">
                <a:latin typeface="Times New Roman"/>
                <a:ea typeface="Times New Roman"/>
                <a:cs typeface="Times New Roman"/>
                <a:sym typeface="Times New Roman"/>
              </a:rPr>
              <a:t>              Responsabil Cerc pedagogic MUNTEAN IOANA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Google Shape;4161;p3"/>
          <p:cNvSpPr txBox="1">
            <a:spLocks noGrp="1"/>
          </p:cNvSpPr>
          <p:nvPr>
            <p:ph type="body" idx="1"/>
          </p:nvPr>
        </p:nvSpPr>
        <p:spPr>
          <a:xfrm>
            <a:off x="480400" y="537425"/>
            <a:ext cx="5181600" cy="54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Pe măsură ce povestea se derulează aceasta se și ,,urzește” în fața copiilor așezând toate piesele pe podea în anumite momente cu ajutorul copiilor.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3938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Se așează cei doi copaci, nucul și stejarul care pe rând primesc musafirii-animăluțe, fiecare aducănd ceva copacului unde se află.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3938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Ceața care cuprinde copacii este în final risipită de ariciul curajos.Animalele care sosesc pe rând sunt cele care “unesc"sufletește cei doi  copaci.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Atmosfera este relaxantă, în fundal se lasă să se audă o muzică liniștitoare, urzirea poveștii se realizează  cu mișcări line.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4162" name="Google Shape;4162;p3" descr="HEHEGB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7389350" y="240475"/>
            <a:ext cx="4174500" cy="24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3" name="Google Shape;4163;p3" descr="UYYG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0012" y="3000907"/>
            <a:ext cx="3920850" cy="22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4" name="Google Shape;4164;p3"/>
          <p:cNvSpPr/>
          <p:nvPr/>
        </p:nvSpPr>
        <p:spPr>
          <a:xfrm>
            <a:off x="10842890" y="718084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5" name="Google Shape;4165;p3"/>
          <p:cNvSpPr/>
          <p:nvPr/>
        </p:nvSpPr>
        <p:spPr>
          <a:xfrm>
            <a:off x="9872143" y="718084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6" name="Google Shape;4166;p3"/>
          <p:cNvSpPr/>
          <p:nvPr/>
        </p:nvSpPr>
        <p:spPr>
          <a:xfrm>
            <a:off x="9620352" y="537420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7" name="Google Shape;4167;p3"/>
          <p:cNvSpPr/>
          <p:nvPr/>
        </p:nvSpPr>
        <p:spPr>
          <a:xfrm>
            <a:off x="7938291" y="658823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8" name="Google Shape;4168;p3"/>
          <p:cNvSpPr/>
          <p:nvPr/>
        </p:nvSpPr>
        <p:spPr>
          <a:xfrm>
            <a:off x="7389354" y="824013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9" name="Google Shape;4169;p3"/>
          <p:cNvPicPr preferRelativeResize="0"/>
          <p:nvPr/>
        </p:nvPicPr>
        <p:blipFill rotWithShape="1">
          <a:blip r:embed="rId4">
            <a:alphaModFix/>
          </a:blip>
          <a:srcRect l="-16190" t="19769" r="16190" b="-19770"/>
          <a:stretch/>
        </p:blipFill>
        <p:spPr>
          <a:xfrm>
            <a:off x="4628367" y="2293075"/>
            <a:ext cx="4810024" cy="270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0" name="Google Shape;417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7475" y="4737570"/>
            <a:ext cx="3800499" cy="213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2" name="Google Shape;4172;p4"/>
          <p:cNvSpPr txBox="1">
            <a:spLocks noGrp="1"/>
          </p:cNvSpPr>
          <p:nvPr>
            <p:ph type="body" idx="2"/>
          </p:nvPr>
        </p:nvSpPr>
        <p:spPr>
          <a:xfrm>
            <a:off x="6650622" y="260187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Copiii sunt cei care ajută pe parcurs la așezarea pieselor în poveste(bufnița, pasărea, ariciul, veverița,ceața).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La finalul poveștii copiii vor ilustra pe bucățile de material cu ajutorul unor piese mărunte pe care le au la dispoziție ceea ce   i-a impresionat sau ce au înțeles din poveste.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73" name="Google Shape;4173;p4" descr="gfgh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14128" y="281525"/>
            <a:ext cx="5682000" cy="30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4" name="Google Shape;4174;p4" descr="jhfg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128" y="3528004"/>
            <a:ext cx="5681871" cy="3048471"/>
          </a:xfrm>
          <a:prstGeom prst="rect">
            <a:avLst/>
          </a:prstGeom>
          <a:noFill/>
          <a:ln>
            <a:noFill/>
          </a:ln>
        </p:spPr>
      </p:pic>
      <p:sp>
        <p:nvSpPr>
          <p:cNvPr id="4175" name="Google Shape;4175;p4"/>
          <p:cNvSpPr/>
          <p:nvPr/>
        </p:nvSpPr>
        <p:spPr>
          <a:xfrm>
            <a:off x="3185975" y="862748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6" name="Google Shape;4176;p4"/>
          <p:cNvSpPr/>
          <p:nvPr/>
        </p:nvSpPr>
        <p:spPr>
          <a:xfrm>
            <a:off x="4050787" y="734625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7" name="Google Shape;4177;p4"/>
          <p:cNvSpPr/>
          <p:nvPr/>
        </p:nvSpPr>
        <p:spPr>
          <a:xfrm>
            <a:off x="4489157" y="964106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8" name="Google Shape;4178;p4"/>
          <p:cNvSpPr/>
          <p:nvPr/>
        </p:nvSpPr>
        <p:spPr>
          <a:xfrm>
            <a:off x="5241222" y="981709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9" name="Google Shape;4179;p4"/>
          <p:cNvSpPr/>
          <p:nvPr/>
        </p:nvSpPr>
        <p:spPr>
          <a:xfrm>
            <a:off x="5867392" y="1228793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0" name="Google Shape;4180;p4"/>
          <p:cNvSpPr/>
          <p:nvPr/>
        </p:nvSpPr>
        <p:spPr>
          <a:xfrm>
            <a:off x="1984265" y="3641950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1" name="Google Shape;4181;p4"/>
          <p:cNvSpPr/>
          <p:nvPr/>
        </p:nvSpPr>
        <p:spPr>
          <a:xfrm>
            <a:off x="2720786" y="3575960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2" name="Google Shape;4182;p4"/>
          <p:cNvSpPr/>
          <p:nvPr/>
        </p:nvSpPr>
        <p:spPr>
          <a:xfrm>
            <a:off x="4317460" y="3765492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3" name="Google Shape;4183;p4"/>
          <p:cNvSpPr/>
          <p:nvPr/>
        </p:nvSpPr>
        <p:spPr>
          <a:xfrm>
            <a:off x="4799910" y="3765492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4" name="Google Shape;4184;p4"/>
          <p:cNvSpPr/>
          <p:nvPr/>
        </p:nvSpPr>
        <p:spPr>
          <a:xfrm>
            <a:off x="5569172" y="3958416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5" name="Google Shape;4185;p4"/>
          <p:cNvSpPr/>
          <p:nvPr/>
        </p:nvSpPr>
        <p:spPr>
          <a:xfrm>
            <a:off x="2467837" y="698988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6" name="Google Shape;4186;p4"/>
          <p:cNvSpPr/>
          <p:nvPr/>
        </p:nvSpPr>
        <p:spPr>
          <a:xfrm>
            <a:off x="2282593" y="999322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7" name="Google Shape;418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1500" y="152400"/>
            <a:ext cx="5681999" cy="266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" name="Google Shape;4189;p5"/>
          <p:cNvSpPr txBox="1"/>
          <p:nvPr/>
        </p:nvSpPr>
        <p:spPr>
          <a:xfrm>
            <a:off x="1556300" y="2"/>
            <a:ext cx="9507300" cy="17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Accentul se pune în final pe munca în liniște și relaxare fără a se deranja unul pe celălalt.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0" name="Google Shape;4190;p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1" name="Google Shape;419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0025" y="1524000"/>
            <a:ext cx="4114800" cy="531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2" name="Google Shape;419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8425" y="1639175"/>
            <a:ext cx="4583044" cy="4784226"/>
          </a:xfrm>
          <a:prstGeom prst="rect">
            <a:avLst/>
          </a:prstGeom>
          <a:noFill/>
          <a:ln>
            <a:noFill/>
          </a:ln>
        </p:spPr>
      </p:pic>
      <p:sp>
        <p:nvSpPr>
          <p:cNvPr id="4193" name="Google Shape;4193;p5"/>
          <p:cNvSpPr/>
          <p:nvPr/>
        </p:nvSpPr>
        <p:spPr>
          <a:xfrm>
            <a:off x="8601477" y="2630564"/>
            <a:ext cx="251700" cy="247200"/>
          </a:xfrm>
          <a:prstGeom prst="smileyFace">
            <a:avLst>
              <a:gd name="adj" fmla="val -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4" name="Google Shape;419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2575" y="1791575"/>
            <a:ext cx="3597024" cy="463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974AED-321C-41EA-AA3F-1CE7B801E603}"/>
              </a:ext>
            </a:extLst>
          </p:cNvPr>
          <p:cNvSpPr txBox="1"/>
          <p:nvPr/>
        </p:nvSpPr>
        <p:spPr>
          <a:xfrm>
            <a:off x="627417" y="561424"/>
            <a:ext cx="10629900" cy="549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 CERCULUI: </a:t>
            </a:r>
            <a:b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,,GRĂDINA DE RELAXARE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LINI</a:t>
            </a:r>
            <a: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ȘTE ȘI ÎNVĂȚARE”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SCHIMB DE IDEI  ȘI BUNE PRACTICI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54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91F9D-A6C5-4FB7-814E-5410A295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Relaxarea și tehnici de relaxare în grădiniță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DE263E-BBF4-4D9B-B819-2233E26479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Tehnicile de relaxare reprezintă metode care ajută la diminuarea stresului, anxietății, disconfortului, copiii mici confruntându-se frecvent cu situații dificile când nu știu cum să spună ce simt, manifestă furie, neîncredere, agitație, lipsă de concentrare.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Copiilor le plac lucrurile noi, exercițiile care au efect imediat și care îi pot liniști într-un mod plăcut, de aici necesitatea unor activități și tehnici de relaxare.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0E64D9-3CDB-4269-8543-80B3C7847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1690687"/>
            <a:ext cx="3073497" cy="4097995"/>
          </a:xfrm>
          <a:prstGeom prst="rect">
            <a:avLst/>
          </a:prstGeom>
        </p:spPr>
      </p:pic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006662A7-EEC7-40B7-82E5-3F739593FEE6}"/>
              </a:ext>
            </a:extLst>
          </p:cNvPr>
          <p:cNvSpPr/>
          <p:nvPr/>
        </p:nvSpPr>
        <p:spPr>
          <a:xfrm>
            <a:off x="7708392" y="3616143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BFAF55-5738-4109-A082-76BD95C9F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0411" y="1690688"/>
            <a:ext cx="3001589" cy="40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304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A9EC9-9A1B-406A-A6FB-1AC775A1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0" y="680278"/>
            <a:ext cx="3932237" cy="970722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 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Tehnici de relaxare preferate de copii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1687E5-3E58-498D-B7E9-371BA203A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2019301"/>
            <a:ext cx="3531203" cy="4158422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exerciții de respirație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exerciții în care își folosesc corpul și simțurile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activitățile senzoriale (activități în care ascultă muzică și se concentrează pe ceea ce lucrează)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povești și jocuri de relaxare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gesturi de bunătate și empatie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exerciții de mindfulness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o-RO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E663CF-6068-4BCA-A48E-D1ED02290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0260" y="0"/>
            <a:ext cx="6043247" cy="3750815"/>
          </a:xfrm>
          <a:prstGeom prst="rect">
            <a:avLst/>
          </a:prstGeom>
        </p:spPr>
      </p:pic>
      <p:sp>
        <p:nvSpPr>
          <p:cNvPr id="6" name="Smiley Face 5">
            <a:extLst>
              <a:ext uri="{FF2B5EF4-FFF2-40B4-BE49-F238E27FC236}">
                <a16:creationId xmlns:a16="http://schemas.microsoft.com/office/drawing/2014/main" xmlns="" id="{91C9F030-9763-45DD-8DCF-EF770B102CB9}"/>
              </a:ext>
            </a:extLst>
          </p:cNvPr>
          <p:cNvSpPr/>
          <p:nvPr/>
        </p:nvSpPr>
        <p:spPr>
          <a:xfrm>
            <a:off x="5267033" y="1903874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xmlns="" id="{9F9CBE05-3A8C-4B91-B2E3-514C08AB1A2C}"/>
              </a:ext>
            </a:extLst>
          </p:cNvPr>
          <p:cNvSpPr/>
          <p:nvPr/>
        </p:nvSpPr>
        <p:spPr>
          <a:xfrm>
            <a:off x="6096000" y="1668992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xmlns="" id="{4AE0EA3B-08F3-48F2-8F22-62539F37FDE6}"/>
              </a:ext>
            </a:extLst>
          </p:cNvPr>
          <p:cNvSpPr/>
          <p:nvPr/>
        </p:nvSpPr>
        <p:spPr>
          <a:xfrm>
            <a:off x="6924967" y="1748146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xmlns="" id="{73559ACE-1D67-44CD-AA00-3CF167083FB2}"/>
              </a:ext>
            </a:extLst>
          </p:cNvPr>
          <p:cNvSpPr/>
          <p:nvPr/>
        </p:nvSpPr>
        <p:spPr>
          <a:xfrm>
            <a:off x="9457711" y="2051334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31D3B18F-C088-4AEA-95D3-B6C3591D34FA}"/>
              </a:ext>
            </a:extLst>
          </p:cNvPr>
          <p:cNvSpPr/>
          <p:nvPr/>
        </p:nvSpPr>
        <p:spPr>
          <a:xfrm>
            <a:off x="7663574" y="1804250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xmlns="" id="{2F411A91-4808-45E2-A1F8-CBC6FF9D6D34}"/>
              </a:ext>
            </a:extLst>
          </p:cNvPr>
          <p:cNvSpPr/>
          <p:nvPr/>
        </p:nvSpPr>
        <p:spPr>
          <a:xfrm>
            <a:off x="8743484" y="1792534"/>
            <a:ext cx="251791" cy="247084"/>
          </a:xfrm>
          <a:prstGeom prst="smileyFace">
            <a:avLst>
              <a:gd name="adj" fmla="val -465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7FEBE45-E4CF-448F-9EB9-61EE8DD10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3429000"/>
            <a:ext cx="5222743" cy="3322468"/>
          </a:xfrm>
          <a:prstGeom prst="rect">
            <a:avLst/>
          </a:prstGeom>
        </p:spPr>
      </p:pic>
      <p:sp>
        <p:nvSpPr>
          <p:cNvPr id="13" name="Smiley Face 12">
            <a:extLst>
              <a:ext uri="{FF2B5EF4-FFF2-40B4-BE49-F238E27FC236}">
                <a16:creationId xmlns:a16="http://schemas.microsoft.com/office/drawing/2014/main" xmlns="" id="{45C7A19C-CCE2-4432-AC4E-B1D747582F69}"/>
              </a:ext>
            </a:extLst>
          </p:cNvPr>
          <p:cNvSpPr/>
          <p:nvPr/>
        </p:nvSpPr>
        <p:spPr>
          <a:xfrm>
            <a:off x="7050862" y="4833044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xmlns="" id="{EE7AF4CF-DA6E-41EE-8640-41C1F1B10F94}"/>
              </a:ext>
            </a:extLst>
          </p:cNvPr>
          <p:cNvSpPr/>
          <p:nvPr/>
        </p:nvSpPr>
        <p:spPr>
          <a:xfrm>
            <a:off x="9952804" y="4757855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25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573F02-A07D-4236-80D4-B6F8B64B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557" y="608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GRĂDINA DE RELAXARE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DB7C5E-9BF3-45C5-877E-949070D95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5218" y="1867101"/>
            <a:ext cx="3738609" cy="4984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E05FD4-CD1B-4F48-977E-85E4692A3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36594"/>
            <a:ext cx="4448175" cy="4016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DAE962C-34ED-4ABD-8CF2-BC7C607D03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9281" y="936594"/>
            <a:ext cx="4882719" cy="42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204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" name="Google Shape;413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4138" name="Google Shape;4138;p2"/>
          <p:cNvSpPr txBox="1">
            <a:spLocks noGrp="1"/>
          </p:cNvSpPr>
          <p:nvPr>
            <p:ph type="body" idx="1"/>
          </p:nvPr>
        </p:nvSpPr>
        <p:spPr>
          <a:xfrm>
            <a:off x="515975" y="1832950"/>
            <a:ext cx="3200100" cy="50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Povestea de relaxare se desfășoară într-un cadru liniștit, în sala de relaxare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Activitatea începe printr-un joc cu un cerc de ,, aur,, în care fredonând un cântecel liniștit copiii se prezintă rostindu-și numele.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39" name="Google Shape;4139;p2" descr="thumbnail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589848" y="1915298"/>
            <a:ext cx="7100400" cy="48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0" name="Google Shape;4140;p2"/>
          <p:cNvSpPr/>
          <p:nvPr/>
        </p:nvSpPr>
        <p:spPr>
          <a:xfrm>
            <a:off x="1778337" y="160972"/>
            <a:ext cx="86100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effectLst>
                  <a:outerShdw blurRad="12700" dist="38100" dir="2700000" algn="tl" rotWithShape="0">
                    <a:srgbClr val="9CC2E5">
                      <a:alpha val="100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POVESTE DE RELAXARE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effectLst>
                  <a:outerShdw blurRad="12700" dist="38100" dir="2700000" algn="tl" rotWithShape="0">
                    <a:srgbClr val="9CC2E5">
                      <a:alpha val="100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,,Copaci în ceață”</a:t>
            </a:r>
            <a:endParaRPr/>
          </a:p>
        </p:txBody>
      </p:sp>
      <p:grpSp>
        <p:nvGrpSpPr>
          <p:cNvPr id="4141" name="Google Shape;4141;p2"/>
          <p:cNvGrpSpPr/>
          <p:nvPr/>
        </p:nvGrpSpPr>
        <p:grpSpPr>
          <a:xfrm>
            <a:off x="6334971" y="4481657"/>
            <a:ext cx="161640" cy="196920"/>
            <a:chOff x="6334971" y="4481657"/>
            <a:chExt cx="161640" cy="196920"/>
          </a:xfrm>
        </p:grpSpPr>
        <p:pic>
          <p:nvPicPr>
            <p:cNvPr id="4142" name="Google Shape;414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23891" y="4516937"/>
              <a:ext cx="72720" cy="13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3" name="Google Shape;4143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4971" y="4481657"/>
              <a:ext cx="118080" cy="196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4" name="Google Shape;4144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69891" y="4512617"/>
              <a:ext cx="87480" cy="997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45" name="Google Shape;414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74091" y="4669577"/>
            <a:ext cx="91800" cy="11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6" name="Google Shape;414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65331" y="4425137"/>
            <a:ext cx="91080" cy="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7" name="Google Shape;414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27851" y="4503617"/>
            <a:ext cx="75960" cy="10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8" name="Google Shape;414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35091" y="4418297"/>
            <a:ext cx="140040" cy="12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9" name="Google Shape;414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85251" y="4791257"/>
            <a:ext cx="67320" cy="9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0" name="Google Shape;415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2291" y="3583097"/>
            <a:ext cx="18000" cy="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1" name="Google Shape;415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2051" y="3169457"/>
            <a:ext cx="18000" cy="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2" name="Google Shape;415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140011" y="5568497"/>
            <a:ext cx="22320" cy="2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3" name="Google Shape;4153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18291" y="4083857"/>
            <a:ext cx="35280" cy="3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4" name="Google Shape;4154;p2"/>
          <p:cNvSpPr/>
          <p:nvPr/>
        </p:nvSpPr>
        <p:spPr>
          <a:xfrm>
            <a:off x="5764040" y="4216399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5" name="Google Shape;4155;p2"/>
          <p:cNvSpPr/>
          <p:nvPr/>
        </p:nvSpPr>
        <p:spPr>
          <a:xfrm>
            <a:off x="6413811" y="4092857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6" name="Google Shape;4156;p2"/>
          <p:cNvSpPr/>
          <p:nvPr/>
        </p:nvSpPr>
        <p:spPr>
          <a:xfrm>
            <a:off x="7821875" y="3980295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7" name="Google Shape;4157;p2"/>
          <p:cNvSpPr/>
          <p:nvPr/>
        </p:nvSpPr>
        <p:spPr>
          <a:xfrm>
            <a:off x="8168445" y="4054273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8" name="Google Shape;4158;p2"/>
          <p:cNvSpPr/>
          <p:nvPr/>
        </p:nvSpPr>
        <p:spPr>
          <a:xfrm>
            <a:off x="8785503" y="4009358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9" name="Google Shape;4159;p2"/>
          <p:cNvSpPr/>
          <p:nvPr/>
        </p:nvSpPr>
        <p:spPr>
          <a:xfrm>
            <a:off x="9419091" y="4414275"/>
            <a:ext cx="2517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B50E76-5BB4-4A9A-84F9-0EA738915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0747" y="420894"/>
            <a:ext cx="9316279" cy="1603375"/>
          </a:xfrm>
        </p:spPr>
        <p:txBody>
          <a:bodyPr>
            <a:normAutofit/>
          </a:bodyPr>
          <a:lstStyle/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Înainte de a începe povestea, prin câteva mișcări copiii se identifică cu personajele care vor apărea în poveste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 descr="BNGF">
            <a:extLst>
              <a:ext uri="{FF2B5EF4-FFF2-40B4-BE49-F238E27FC236}">
                <a16:creationId xmlns:a16="http://schemas.microsoft.com/office/drawing/2014/main" xmlns="" id="{3C8DA8CA-4AB3-47CA-8EDD-8959BD0A1767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0747" y="1647201"/>
            <a:ext cx="8729111" cy="48271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68AF3E-14F7-44BD-A713-3CDC5C1A8673}"/>
                  </a:ext>
                </a:extLst>
              </p14:cNvPr>
              <p14:cNvContentPartPr/>
              <p14:nvPr/>
            </p14:nvContentPartPr>
            <p14:xfrm>
              <a:off x="9556971" y="5954057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0868AF3E-14F7-44BD-A713-3CDC5C1A86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8331" y="5945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BB2649-189F-4A22-B10B-A48D431103F3}"/>
                  </a:ext>
                </a:extLst>
              </p14:cNvPr>
              <p14:cNvContentPartPr/>
              <p14:nvPr/>
            </p14:nvContentPartPr>
            <p14:xfrm>
              <a:off x="10798251" y="6422057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40BB2649-189F-4A22-B10B-A48D431103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9251" y="6413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E98A27-00AC-46EE-912A-304DFEA837DE}"/>
                  </a:ext>
                </a:extLst>
              </p14:cNvPr>
              <p14:cNvContentPartPr/>
              <p14:nvPr/>
            </p14:nvContentPartPr>
            <p14:xfrm>
              <a:off x="1643451" y="838097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9CE98A27-00AC-46EE-912A-304DFEA837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34451" y="82909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288E7D5-576D-472E-A32A-D4E56BB15482}"/>
                  </a:ext>
                </a:extLst>
              </p14:cNvPr>
              <p14:cNvContentPartPr/>
              <p14:nvPr/>
            </p14:nvContentPartPr>
            <p14:xfrm>
              <a:off x="2742891" y="663497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E288E7D5-576D-472E-A32A-D4E56BB154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3891" y="6548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5E5791D-24B6-4353-8BCD-3D161C396611}"/>
                  </a:ext>
                </a:extLst>
              </p14:cNvPr>
              <p14:cNvContentPartPr/>
              <p14:nvPr/>
            </p14:nvContentPartPr>
            <p14:xfrm>
              <a:off x="2557851" y="554417"/>
              <a:ext cx="111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75E5791D-24B6-4353-8BCD-3D161C3966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48851" y="545777"/>
                <a:ext cx="28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EBE2208-93E0-4F44-B1A3-805A5FC03C65}"/>
                  </a:ext>
                </a:extLst>
              </p14:cNvPr>
              <p14:cNvContentPartPr/>
              <p14:nvPr/>
            </p14:nvContentPartPr>
            <p14:xfrm>
              <a:off x="3809571" y="3352337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CEBE2208-93E0-4F44-B1A3-805A5FC03C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0571" y="334333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0869CB-A530-4ECB-9404-6B399DFA70AE}"/>
                  </a:ext>
                </a:extLst>
              </p14:cNvPr>
              <p14:cNvContentPartPr/>
              <p14:nvPr/>
            </p14:nvContentPartPr>
            <p14:xfrm>
              <a:off x="2862771" y="1023137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E20869CB-A530-4ECB-9404-6B399DFA70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53771" y="101413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Smiley Face 11">
            <a:extLst>
              <a:ext uri="{FF2B5EF4-FFF2-40B4-BE49-F238E27FC236}">
                <a16:creationId xmlns:a16="http://schemas.microsoft.com/office/drawing/2014/main" xmlns="" id="{45838A66-2159-4BED-8501-9A570C3CD612}"/>
              </a:ext>
            </a:extLst>
          </p:cNvPr>
          <p:cNvSpPr/>
          <p:nvPr/>
        </p:nvSpPr>
        <p:spPr>
          <a:xfrm>
            <a:off x="3215859" y="3742079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xmlns="" id="{21F7F57A-34BE-4046-9BFC-26C1BA6E49A7}"/>
              </a:ext>
            </a:extLst>
          </p:cNvPr>
          <p:cNvSpPr/>
          <p:nvPr/>
        </p:nvSpPr>
        <p:spPr>
          <a:xfrm>
            <a:off x="4401845" y="3545847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xmlns="" id="{64DF5C1A-2A35-4A51-80B6-4D1219A2CE89}"/>
              </a:ext>
            </a:extLst>
          </p:cNvPr>
          <p:cNvSpPr/>
          <p:nvPr/>
        </p:nvSpPr>
        <p:spPr>
          <a:xfrm>
            <a:off x="5279428" y="3250576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xmlns="" id="{D7BB563D-1FC4-4730-A26C-EACC978190BE}"/>
              </a:ext>
            </a:extLst>
          </p:cNvPr>
          <p:cNvSpPr/>
          <p:nvPr/>
        </p:nvSpPr>
        <p:spPr>
          <a:xfrm>
            <a:off x="6102389" y="3547348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xmlns="" id="{94A77C41-18C0-4ABC-837C-A8D65C925974}"/>
              </a:ext>
            </a:extLst>
          </p:cNvPr>
          <p:cNvSpPr/>
          <p:nvPr/>
        </p:nvSpPr>
        <p:spPr>
          <a:xfrm>
            <a:off x="6912573" y="3305458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xmlns="" id="{A917DAAD-CAEB-4052-A7FF-E738F9A70F18}"/>
              </a:ext>
            </a:extLst>
          </p:cNvPr>
          <p:cNvSpPr/>
          <p:nvPr/>
        </p:nvSpPr>
        <p:spPr>
          <a:xfrm>
            <a:off x="7976586" y="3846980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xmlns="" id="{182B18DE-9DEC-4262-8005-916D99B87FC6}"/>
              </a:ext>
            </a:extLst>
          </p:cNvPr>
          <p:cNvSpPr/>
          <p:nvPr/>
        </p:nvSpPr>
        <p:spPr>
          <a:xfrm>
            <a:off x="8927977" y="3878661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73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Google Shape;4103;p2"/>
          <p:cNvSpPr txBox="1">
            <a:spLocks noGrp="1"/>
          </p:cNvSpPr>
          <p:nvPr>
            <p:ph type="body" idx="1"/>
          </p:nvPr>
        </p:nvSpPr>
        <p:spPr>
          <a:xfrm>
            <a:off x="1829600" y="219800"/>
            <a:ext cx="7999200" cy="1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Fiecare copil va primi o bucată de material de culoare verde moment în care trebuie să exprime în cuvinte la ce se gândesc privind acel material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04" name="Google Shape;4104;p2" descr="FDRR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199688" y="1562300"/>
            <a:ext cx="7170600" cy="44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5" name="Google Shape;4105;p2"/>
          <p:cNvSpPr/>
          <p:nvPr/>
        </p:nvSpPr>
        <p:spPr>
          <a:xfrm>
            <a:off x="3028564" y="1719300"/>
            <a:ext cx="3894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6" name="Google Shape;4106;p2"/>
          <p:cNvSpPr/>
          <p:nvPr/>
        </p:nvSpPr>
        <p:spPr>
          <a:xfrm>
            <a:off x="4725678" y="2097334"/>
            <a:ext cx="389400" cy="247200"/>
          </a:xfrm>
          <a:prstGeom prst="smileyFace">
            <a:avLst>
              <a:gd name="adj" fmla="val 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7" name="Google Shape;4107;p2"/>
          <p:cNvSpPr/>
          <p:nvPr/>
        </p:nvSpPr>
        <p:spPr>
          <a:xfrm>
            <a:off x="5590317" y="2282987"/>
            <a:ext cx="389400" cy="247200"/>
          </a:xfrm>
          <a:prstGeom prst="smileyFace">
            <a:avLst>
              <a:gd name="adj" fmla="val -4653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83B6E3-0582-463E-99BD-E43550696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6478" y="2784681"/>
            <a:ext cx="5181600" cy="1288636"/>
          </a:xfrm>
        </p:spPr>
        <p:txBody>
          <a:bodyPr/>
          <a:lstStyle/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Bucata de material se defășoară și se așează în centrul cercului astfel începând povestea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HYGFF">
            <a:extLst>
              <a:ext uri="{FF2B5EF4-FFF2-40B4-BE49-F238E27FC236}">
                <a16:creationId xmlns:a16="http://schemas.microsoft.com/office/drawing/2014/main" xmlns="" id="{374ECC0B-5124-4AA9-B49A-58EE99ACB53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604" y="1443636"/>
            <a:ext cx="6374265" cy="3970727"/>
          </a:xfrm>
          <a:prstGeom prst="rect">
            <a:avLst/>
          </a:prstGeom>
        </p:spPr>
      </p:pic>
      <p:sp>
        <p:nvSpPr>
          <p:cNvPr id="7" name="Smiley Face 6">
            <a:extLst>
              <a:ext uri="{FF2B5EF4-FFF2-40B4-BE49-F238E27FC236}">
                <a16:creationId xmlns:a16="http://schemas.microsoft.com/office/drawing/2014/main" xmlns="" id="{B7621EBC-C5FB-4A0E-86F8-4230C7323620}"/>
              </a:ext>
            </a:extLst>
          </p:cNvPr>
          <p:cNvSpPr/>
          <p:nvPr/>
        </p:nvSpPr>
        <p:spPr>
          <a:xfrm>
            <a:off x="5586712" y="3819438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xmlns="" id="{D7CFD697-1B15-43E0-BF6F-BDF3911A9122}"/>
              </a:ext>
            </a:extLst>
          </p:cNvPr>
          <p:cNvSpPr/>
          <p:nvPr/>
        </p:nvSpPr>
        <p:spPr>
          <a:xfrm>
            <a:off x="6479393" y="3819438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xmlns="" id="{1AA754BA-C5DF-4DC1-9C37-E13D2E7888DD}"/>
              </a:ext>
            </a:extLst>
          </p:cNvPr>
          <p:cNvSpPr/>
          <p:nvPr/>
        </p:nvSpPr>
        <p:spPr>
          <a:xfrm>
            <a:off x="2613225" y="2916184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A3F3C700-71D2-4B95-B2A3-F15BFF45FCF4}"/>
              </a:ext>
            </a:extLst>
          </p:cNvPr>
          <p:cNvSpPr/>
          <p:nvPr/>
        </p:nvSpPr>
        <p:spPr>
          <a:xfrm>
            <a:off x="5113107" y="3552399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xmlns="" id="{932CBEEA-0E1E-43F7-877A-A311C8908031}"/>
              </a:ext>
            </a:extLst>
          </p:cNvPr>
          <p:cNvSpPr/>
          <p:nvPr/>
        </p:nvSpPr>
        <p:spPr>
          <a:xfrm>
            <a:off x="3385945" y="3428857"/>
            <a:ext cx="251791" cy="247084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09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PresentationFormat>Custom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CERC PEDAGOGIC Zona Dâmbu-Mureșen Grădinița cu Program Prelungit ,,Rândunica” 09.12.2021  Prof.Înv.Preșcolar POP CAMELIA LOREDANA                Prof.Înv.Preșc.SZEKELY GEORGETA               Responsabil Cerc pedagogic MUNTEAN IOANA </vt:lpstr>
      <vt:lpstr>Slide 2</vt:lpstr>
      <vt:lpstr>Relaxarea și tehnici de relaxare în grădiniță </vt:lpstr>
      <vt:lpstr> Tehnici de relaxare preferate de copii:</vt:lpstr>
      <vt:lpstr>“GRĂDINA DE RELAXARE”</vt:lpstr>
      <vt:lpstr> 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CERC PEDAGOGIC Zona Dâmbu-Mureșen Grădinița cu Program Prelungit ,,Rândunica” 09.12.2021  Prof.Înv.Preșcolar POP CAMELIA LOREDANA                Prof.Înv.Preșc.SZEKELY GEORGETA               Responsabil Cerc pedagogic MUNTEAN IOANA </dc:title>
  <dc:creator>Administrator</dc:creator>
  <cp:lastModifiedBy>Administrator</cp:lastModifiedBy>
  <cp:revision>1</cp:revision>
  <dcterms:modified xsi:type="dcterms:W3CDTF">2022-01-25T10:26:19Z</dcterms:modified>
</cp:coreProperties>
</file>